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modernComment_100_0.xml" ContentType="application/vnd.ms-powerpoint.comments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7208FEA9-D8E0-847E-B8D2-518225BA3DE0}" name="Paula Burgess" initials="PB" userId="S::pburgess@hpslive.net::32ef749b-b554-4449-adbd-44215a56ded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51B735E-313D-85E5-3236-D77E076BB35D}" v="435" dt="2026-07-21T10:46:31.08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41" d="100"/>
          <a:sy n="41" d="100"/>
        </p:scale>
        <p:origin x="12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8/10/relationships/authors" Target="authors.xml"/></Relationships>
</file>

<file path=ppt/comments/modernComment_100_0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1D028E0F-819D-45F0-B207-9BFFE7B7ADE5}" authorId="{7208FEA9-D8E0-847E-B8D2-518225BA3DE0}" created="2026-07-21T10:41:51.742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0" sldId="256"/>
      <ac:spMk id="5" creationId="{00000000-0000-0000-0000-000000000000}"/>
    </ac:deMkLst>
    <p188:txBody>
      <a:bodyPr/>
      <a:lstStyle/>
      <a:p>
        <a:r>
          <a:rPr lang="en-GB"/>
          <a:t>sfvhvs'oh</a:t>
        </a:r>
      </a:p>
    </p188:txBody>
  </p188:cm>
</p188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6111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6111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0C41A1-0DE0-480F-8458-6E2E2AD0D1F8}" type="datetimeFigureOut">
              <a:t>7/21/2026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-228600" y="1524000"/>
            <a:ext cx="7315200" cy="4114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5867400"/>
            <a:ext cx="5486400" cy="48006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1580813"/>
            <a:ext cx="2971800" cy="6111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11580813"/>
            <a:ext cx="2971800" cy="6111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21B499-C48A-4C98-A364-7EB749A4029D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7709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Content derived from uploaded documents.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100_0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7F9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09007" y="182880"/>
            <a:ext cx="11408229" cy="478972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algn="ctr"/>
            <a:r>
              <a:rPr lang="en-US" sz="2400" b="1" dirty="0">
                <a:solidFill>
                  <a:srgbClr val="1F3A5F"/>
                </a:solidFill>
              </a:rPr>
              <a:t>Harefield Primary School </a:t>
            </a:r>
            <a:r>
              <a:rPr lang="en-US" sz="2400" b="1">
                <a:solidFill>
                  <a:srgbClr val="1F3A5F"/>
                </a:solidFill>
              </a:rPr>
              <a:t>Wrap around Care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204651" y="1468846"/>
            <a:ext cx="3734526" cy="3496491"/>
          </a:xfrm>
          <a:prstGeom prst="rect">
            <a:avLst/>
          </a:prstGeom>
          <a:solidFill>
            <a:srgbClr val="FFFF00"/>
          </a:solidFill>
          <a:ln w="12700">
            <a:solidFill>
              <a:srgbClr val="FFE08A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4" name="Shape 2"/>
          <p:cNvSpPr/>
          <p:nvPr/>
        </p:nvSpPr>
        <p:spPr>
          <a:xfrm>
            <a:off x="4307840" y="685075"/>
            <a:ext cx="3574869" cy="4432662"/>
          </a:xfrm>
          <a:prstGeom prst="rect">
            <a:avLst/>
          </a:prstGeom>
          <a:solidFill>
            <a:srgbClr val="7030A0"/>
          </a:solidFill>
          <a:ln w="12700">
            <a:solidFill>
              <a:schemeClr val="bg1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5" name="Shape 3"/>
          <p:cNvSpPr/>
          <p:nvPr/>
        </p:nvSpPr>
        <p:spPr>
          <a:xfrm>
            <a:off x="8244114" y="1461588"/>
            <a:ext cx="3364411" cy="4280263"/>
          </a:xfrm>
          <a:prstGeom prst="rect">
            <a:avLst/>
          </a:prstGeom>
          <a:solidFill>
            <a:srgbClr val="0070C0"/>
          </a:solidFill>
          <a:ln w="12700">
            <a:solidFill>
              <a:srgbClr val="BEE8B8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6" name="Text 4"/>
          <p:cNvSpPr/>
          <p:nvPr/>
        </p:nvSpPr>
        <p:spPr>
          <a:xfrm>
            <a:off x="198846" y="1492068"/>
            <a:ext cx="3390537" cy="3490686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0000"/>
                </a:solidFill>
                <a:latin typeface="Verdana"/>
                <a:ea typeface="Verdana"/>
              </a:rPr>
              <a:t>SUNRISE CLUB</a:t>
            </a:r>
            <a:endParaRPr lang="en-US" sz="1800" dirty="0">
              <a:latin typeface="Verdana"/>
              <a:ea typeface="Verdana"/>
              <a:cs typeface="Calibri" panose="020F0502020204030204"/>
            </a:endParaRPr>
          </a:p>
          <a:p>
            <a:pPr algn="ctr"/>
            <a:endParaRPr lang="en-US" dirty="0">
              <a:solidFill>
                <a:srgbClr val="000000"/>
              </a:solidFill>
              <a:latin typeface="Verdana"/>
              <a:ea typeface="Verdana"/>
            </a:endParaRPr>
          </a:p>
          <a:p>
            <a:r>
              <a:rPr lang="en-US">
                <a:solidFill>
                  <a:srgbClr val="000000"/>
                </a:solidFill>
                <a:latin typeface="Verdana"/>
                <a:ea typeface="Verdana"/>
              </a:rPr>
              <a:t>Daily: 7:15am – 8:40am</a:t>
            </a:r>
            <a:endParaRPr lang="en-US" sz="1800">
              <a:latin typeface="Verdana"/>
              <a:ea typeface="Verdana"/>
            </a:endParaRPr>
          </a:p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  <a:latin typeface="Verdana"/>
                <a:ea typeface="Verdana"/>
              </a:rPr>
              <a:t>£5 per day</a:t>
            </a:r>
            <a:endParaRPr lang="en-US" sz="1800">
              <a:latin typeface="Verdana"/>
              <a:ea typeface="Verdana"/>
            </a:endParaRPr>
          </a:p>
          <a:p>
            <a:endParaRPr lang="en-US" dirty="0">
              <a:solidFill>
                <a:srgbClr val="000000"/>
              </a:solidFill>
              <a:latin typeface="Verdana"/>
              <a:ea typeface="Verdana"/>
              <a:cs typeface="Calibri" panose="020F0502020204030204"/>
            </a:endParaRPr>
          </a:p>
          <a:p>
            <a:endParaRPr lang="en-US" dirty="0">
              <a:solidFill>
                <a:srgbClr val="000000"/>
              </a:solidFill>
              <a:latin typeface="Verdana"/>
              <a:ea typeface="Verdana"/>
              <a:cs typeface="Calibri" panose="020F0502020204030204"/>
            </a:endParaRPr>
          </a:p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  <a:latin typeface="Verdana"/>
                <a:ea typeface="Verdana"/>
              </a:rPr>
              <a:t>• Breakfast included</a:t>
            </a:r>
            <a:endParaRPr lang="en-US" sz="1800">
              <a:latin typeface="Verdana"/>
              <a:ea typeface="Verdana"/>
            </a:endParaRPr>
          </a:p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  <a:latin typeface="Verdana"/>
                <a:ea typeface="Verdana"/>
              </a:rPr>
              <a:t>• Reading &amp; games</a:t>
            </a:r>
            <a:endParaRPr lang="en-US" sz="1800">
              <a:latin typeface="Verdana"/>
              <a:ea typeface="Verdana"/>
            </a:endParaRPr>
          </a:p>
          <a:p>
            <a:r>
              <a:rPr lang="en-US" sz="1800" dirty="0">
                <a:solidFill>
                  <a:srgbClr val="000000"/>
                </a:solidFill>
                <a:latin typeface="Verdana"/>
                <a:ea typeface="Verdana"/>
              </a:rPr>
              <a:t>• Mindfulness</a:t>
            </a:r>
            <a:r>
              <a:rPr lang="en-US" dirty="0">
                <a:solidFill>
                  <a:srgbClr val="000000"/>
                </a:solidFill>
                <a:latin typeface="Verdana"/>
                <a:ea typeface="Verdana"/>
              </a:rPr>
              <a:t> </a:t>
            </a:r>
            <a:r>
              <a:rPr lang="en-US">
                <a:solidFill>
                  <a:srgbClr val="000000"/>
                </a:solidFill>
                <a:latin typeface="Verdana"/>
                <a:ea typeface="Verdana"/>
              </a:rPr>
              <a:t>activities</a:t>
            </a:r>
            <a:endParaRPr lang="en-US" sz="1800">
              <a:latin typeface="Verdana"/>
              <a:ea typeface="Verdana"/>
            </a:endParaRPr>
          </a:p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  <a:latin typeface="Verdana"/>
                <a:ea typeface="Verdana"/>
              </a:rPr>
              <a:t>• Imaginative play</a:t>
            </a:r>
            <a:endParaRPr lang="en-US" sz="1800">
              <a:latin typeface="Verdana"/>
              <a:ea typeface="Verdana"/>
            </a:endParaRPr>
          </a:p>
          <a:p>
            <a:endParaRPr lang="en-US" dirty="0">
              <a:solidFill>
                <a:srgbClr val="000000"/>
              </a:solidFill>
              <a:latin typeface="Verdana"/>
              <a:ea typeface="Verdana"/>
              <a:cs typeface="Calibri" panose="020F0502020204030204"/>
            </a:endParaRPr>
          </a:p>
          <a:p>
            <a:r>
              <a:rPr lang="en-US">
                <a:solidFill>
                  <a:srgbClr val="000000"/>
                </a:solidFill>
                <a:latin typeface="Verdana"/>
                <a:ea typeface="Verdana"/>
              </a:rPr>
              <a:t>Places per Day</a:t>
            </a:r>
            <a:r>
              <a:rPr lang="en-US" sz="1800">
                <a:solidFill>
                  <a:srgbClr val="000000"/>
                </a:solidFill>
                <a:latin typeface="Verdana"/>
                <a:ea typeface="Verdana"/>
              </a:rPr>
              <a:t>: 30</a:t>
            </a:r>
            <a:endParaRPr lang="en-US" sz="1800">
              <a:latin typeface="Verdana"/>
              <a:ea typeface="Verdana"/>
              <a:cs typeface="Calibri"/>
            </a:endParaRPr>
          </a:p>
        </p:txBody>
      </p:sp>
      <p:sp>
        <p:nvSpPr>
          <p:cNvPr id="7" name="Text 5"/>
          <p:cNvSpPr/>
          <p:nvPr/>
        </p:nvSpPr>
        <p:spPr>
          <a:xfrm>
            <a:off x="4294777" y="686527"/>
            <a:ext cx="3585028" cy="4448626"/>
          </a:xfrm>
          <a:prstGeom prst="rect">
            <a:avLst/>
          </a:prstGeom>
          <a:solidFill>
            <a:srgbClr val="7030A0"/>
          </a:solidFill>
          <a:ln/>
        </p:spPr>
        <p:txBody>
          <a:bodyPr wrap="square" lIns="91440" tIns="45720" rIns="91440" bIns="4572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chemeClr val="bg1"/>
                </a:solidFill>
                <a:latin typeface="Verdana"/>
                <a:ea typeface="Verdana"/>
              </a:rPr>
              <a:t>JUMPSTART</a:t>
            </a:r>
          </a:p>
          <a:p>
            <a:pPr algn="ctr"/>
            <a:endParaRPr lang="en-US" sz="1400" dirty="0">
              <a:solidFill>
                <a:schemeClr val="bg1"/>
              </a:solidFill>
              <a:latin typeface="Verdana"/>
              <a:ea typeface="Verdana"/>
            </a:endParaRPr>
          </a:p>
          <a:p>
            <a:r>
              <a:rPr lang="en-US">
                <a:solidFill>
                  <a:schemeClr val="bg1"/>
                </a:solidFill>
                <a:latin typeface="Verdana"/>
                <a:ea typeface="Verdana"/>
              </a:rPr>
              <a:t>*NEW* early morning drop off</a:t>
            </a:r>
            <a:endParaRPr lang="en-US" dirty="0">
              <a:solidFill>
                <a:schemeClr val="bg1"/>
              </a:solidFill>
              <a:latin typeface="Verdana"/>
              <a:ea typeface="Verdana"/>
            </a:endParaRPr>
          </a:p>
          <a:p>
            <a:pPr algn="ctr"/>
            <a:endParaRPr lang="en-US" dirty="0">
              <a:solidFill>
                <a:schemeClr val="bg1"/>
              </a:solidFill>
              <a:latin typeface="Verdana"/>
              <a:ea typeface="Verdana"/>
            </a:endParaRPr>
          </a:p>
          <a:p>
            <a:r>
              <a:rPr lang="en-US">
                <a:solidFill>
                  <a:schemeClr val="bg1"/>
                </a:solidFill>
                <a:latin typeface="Verdana"/>
                <a:ea typeface="Verdana"/>
              </a:rPr>
              <a:t>Daily: 8:15–8:45am</a:t>
            </a:r>
            <a:endParaRPr lang="en-US" sz="1800">
              <a:solidFill>
                <a:schemeClr val="bg1"/>
              </a:solidFill>
              <a:latin typeface="Verdana"/>
              <a:ea typeface="Verdana"/>
            </a:endParaRPr>
          </a:p>
          <a:p>
            <a:r>
              <a:rPr lang="en-US">
                <a:solidFill>
                  <a:schemeClr val="bg1"/>
                </a:solidFill>
                <a:latin typeface="Verdana"/>
                <a:ea typeface="Verdana"/>
              </a:rPr>
              <a:t>Cost: </a:t>
            </a:r>
            <a:r>
              <a:rPr lang="en-US" sz="1800">
                <a:solidFill>
                  <a:schemeClr val="bg1"/>
                </a:solidFill>
                <a:latin typeface="Verdana"/>
                <a:ea typeface="Verdana"/>
              </a:rPr>
              <a:t>£2 per day</a:t>
            </a:r>
          </a:p>
          <a:p>
            <a:endParaRPr lang="en-US" dirty="0">
              <a:solidFill>
                <a:schemeClr val="bg1"/>
              </a:solidFill>
              <a:latin typeface="Verdana"/>
              <a:ea typeface="Verdana"/>
            </a:endParaRPr>
          </a:p>
          <a:p>
            <a:pPr marL="0" indent="0">
              <a:buNone/>
            </a:pPr>
            <a:r>
              <a:rPr lang="en-US" sz="1800">
                <a:solidFill>
                  <a:schemeClr val="bg1"/>
                </a:solidFill>
                <a:latin typeface="Verdana"/>
                <a:ea typeface="Verdana"/>
              </a:rPr>
              <a:t>• </a:t>
            </a:r>
            <a:r>
              <a:rPr lang="en-US">
                <a:solidFill>
                  <a:schemeClr val="bg1"/>
                </a:solidFill>
                <a:latin typeface="Verdana"/>
                <a:ea typeface="Verdana"/>
              </a:rPr>
              <a:t>Dance</a:t>
            </a:r>
            <a:endParaRPr lang="en-US" sz="1800">
              <a:solidFill>
                <a:schemeClr val="bg1"/>
              </a:solidFill>
              <a:latin typeface="Verdana"/>
              <a:ea typeface="Verdana"/>
            </a:endParaRPr>
          </a:p>
          <a:p>
            <a:r>
              <a:rPr lang="en-US" sz="1800">
                <a:solidFill>
                  <a:schemeClr val="bg1"/>
                </a:solidFill>
                <a:latin typeface="Verdana"/>
                <a:ea typeface="Verdana"/>
              </a:rPr>
              <a:t>• Stretches</a:t>
            </a:r>
            <a:r>
              <a:rPr lang="en-US">
                <a:solidFill>
                  <a:schemeClr val="bg1"/>
                </a:solidFill>
                <a:latin typeface="Verdana"/>
                <a:ea typeface="Verdana"/>
              </a:rPr>
              <a:t> / Exercise</a:t>
            </a:r>
            <a:endParaRPr lang="en-US" sz="1800">
              <a:solidFill>
                <a:schemeClr val="bg1"/>
              </a:solidFill>
              <a:latin typeface="Verdana"/>
              <a:ea typeface="Verdana"/>
            </a:endParaRPr>
          </a:p>
          <a:p>
            <a:pPr marL="0" indent="0">
              <a:buNone/>
            </a:pPr>
            <a:r>
              <a:rPr lang="en-US" sz="1800" dirty="0">
                <a:solidFill>
                  <a:schemeClr val="bg1"/>
                </a:solidFill>
                <a:latin typeface="Verdana"/>
                <a:ea typeface="Verdana"/>
              </a:rPr>
              <a:t>• Obstacle courses</a:t>
            </a:r>
            <a:endParaRPr lang="en-US" sz="1800">
              <a:solidFill>
                <a:schemeClr val="bg1"/>
              </a:solidFill>
              <a:latin typeface="Verdana"/>
              <a:ea typeface="Verdana"/>
            </a:endParaRPr>
          </a:p>
          <a:p>
            <a:r>
              <a:rPr lang="en-US" sz="1800">
                <a:solidFill>
                  <a:schemeClr val="bg1"/>
                </a:solidFill>
                <a:latin typeface="Verdana"/>
                <a:ea typeface="Verdana"/>
              </a:rPr>
              <a:t>• Walk &amp; Talk</a:t>
            </a:r>
            <a:r>
              <a:rPr lang="en-US">
                <a:solidFill>
                  <a:schemeClr val="bg1"/>
                </a:solidFill>
                <a:latin typeface="Verdana"/>
                <a:ea typeface="Verdana"/>
              </a:rPr>
              <a:t> – The Daily Mile</a:t>
            </a:r>
            <a:endParaRPr lang="en-US" sz="1800" dirty="0">
              <a:solidFill>
                <a:schemeClr val="bg1"/>
              </a:solidFill>
              <a:latin typeface="Verdana"/>
              <a:ea typeface="Verdana"/>
            </a:endParaRPr>
          </a:p>
          <a:p>
            <a:endParaRPr lang="en-US" dirty="0">
              <a:solidFill>
                <a:schemeClr val="bg1"/>
              </a:solidFill>
              <a:latin typeface="Verdana"/>
              <a:ea typeface="Verdana"/>
            </a:endParaRPr>
          </a:p>
          <a:p>
            <a:r>
              <a:rPr lang="en-US">
                <a:solidFill>
                  <a:schemeClr val="bg1"/>
                </a:solidFill>
                <a:latin typeface="Verdana"/>
                <a:ea typeface="Verdana"/>
              </a:rPr>
              <a:t>Places per day</a:t>
            </a:r>
            <a:r>
              <a:rPr lang="en-US" sz="1800" dirty="0">
                <a:solidFill>
                  <a:schemeClr val="bg1"/>
                </a:solidFill>
                <a:latin typeface="Verdana"/>
                <a:ea typeface="Verdana"/>
              </a:rPr>
              <a:t>: 20</a:t>
            </a:r>
          </a:p>
        </p:txBody>
      </p:sp>
      <p:sp>
        <p:nvSpPr>
          <p:cNvPr id="8" name="Text 6"/>
          <p:cNvSpPr/>
          <p:nvPr/>
        </p:nvSpPr>
        <p:spPr>
          <a:xfrm>
            <a:off x="8245567" y="1484811"/>
            <a:ext cx="3367313" cy="4339771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chemeClr val="bg1"/>
                </a:solidFill>
                <a:latin typeface="Verdana"/>
                <a:ea typeface="Verdana"/>
              </a:rPr>
              <a:t>HORIZON'S CLUB</a:t>
            </a:r>
          </a:p>
          <a:p>
            <a:pPr algn="ctr"/>
            <a:endParaRPr lang="en-US" dirty="0">
              <a:solidFill>
                <a:schemeClr val="bg1"/>
              </a:solidFill>
              <a:latin typeface="Verdana"/>
              <a:ea typeface="Verdana"/>
            </a:endParaRPr>
          </a:p>
          <a:p>
            <a:r>
              <a:rPr lang="en-US">
                <a:solidFill>
                  <a:schemeClr val="bg1"/>
                </a:solidFill>
                <a:latin typeface="Verdana"/>
                <a:ea typeface="Verdana"/>
              </a:rPr>
              <a:t>Daily: 3:15–5:45pm</a:t>
            </a:r>
            <a:endParaRPr lang="en-US" sz="1800">
              <a:solidFill>
                <a:schemeClr val="bg1"/>
              </a:solidFill>
              <a:latin typeface="Verdana"/>
              <a:ea typeface="Verdana"/>
            </a:endParaRPr>
          </a:p>
          <a:p>
            <a:r>
              <a:rPr lang="en-US">
                <a:solidFill>
                  <a:schemeClr val="bg1"/>
                </a:solidFill>
                <a:latin typeface="Verdana"/>
                <a:ea typeface="Verdana"/>
              </a:rPr>
              <a:t>Cost: </a:t>
            </a:r>
            <a:endParaRPr lang="en-US" dirty="0">
              <a:solidFill>
                <a:schemeClr val="bg1"/>
              </a:solidFill>
              <a:latin typeface="Verdana"/>
              <a:ea typeface="Verdana"/>
            </a:endParaRPr>
          </a:p>
          <a:p>
            <a:pPr marL="285750" indent="-285750">
              <a:buFont typeface="Arial"/>
              <a:buChar char="•"/>
            </a:pPr>
            <a:r>
              <a:rPr lang="en-US">
                <a:solidFill>
                  <a:schemeClr val="bg1"/>
                </a:solidFill>
                <a:latin typeface="Verdana"/>
                <a:ea typeface="Verdana"/>
              </a:rPr>
              <a:t>3.15-4.15pm=£7 </a:t>
            </a:r>
            <a:endParaRPr lang="en-US" dirty="0">
              <a:solidFill>
                <a:schemeClr val="bg1"/>
              </a:solidFill>
              <a:latin typeface="Verdana"/>
              <a:ea typeface="Verdana"/>
            </a:endParaRPr>
          </a:p>
          <a:p>
            <a:pPr marL="285750" indent="-285750">
              <a:buFont typeface="Arial"/>
              <a:buChar char="•"/>
            </a:pPr>
            <a:r>
              <a:rPr lang="en-US">
                <a:solidFill>
                  <a:schemeClr val="bg1"/>
                </a:solidFill>
                <a:latin typeface="Verdana"/>
                <a:ea typeface="Verdana"/>
              </a:rPr>
              <a:t>3.15-5.45pm= £11</a:t>
            </a:r>
            <a:endParaRPr lang="en-US" sz="1800">
              <a:solidFill>
                <a:schemeClr val="bg1"/>
              </a:solidFill>
              <a:latin typeface="Verdana"/>
              <a:ea typeface="Verdana"/>
            </a:endParaRPr>
          </a:p>
          <a:p>
            <a:endParaRPr lang="en-US" dirty="0">
              <a:solidFill>
                <a:schemeClr val="bg1"/>
              </a:solidFill>
              <a:latin typeface="Verdana"/>
              <a:ea typeface="Verdana"/>
            </a:endParaRPr>
          </a:p>
          <a:p>
            <a:r>
              <a:rPr lang="en-US" sz="1800">
                <a:solidFill>
                  <a:schemeClr val="bg1"/>
                </a:solidFill>
                <a:latin typeface="Verdana"/>
                <a:ea typeface="Verdana"/>
              </a:rPr>
              <a:t>• </a:t>
            </a:r>
            <a:r>
              <a:rPr lang="en-US">
                <a:solidFill>
                  <a:schemeClr val="bg1"/>
                </a:solidFill>
                <a:latin typeface="Verdana"/>
                <a:ea typeface="Verdana"/>
              </a:rPr>
              <a:t>Cold Snack</a:t>
            </a:r>
            <a:endParaRPr lang="en-US" dirty="0">
              <a:solidFill>
                <a:schemeClr val="bg1"/>
              </a:solidFill>
              <a:latin typeface="Verdana"/>
              <a:ea typeface="Verdana"/>
            </a:endParaRPr>
          </a:p>
          <a:p>
            <a:pPr marL="285750" indent="-285750">
              <a:buFont typeface="Arial"/>
              <a:buChar char="•"/>
            </a:pPr>
            <a:r>
              <a:rPr lang="en-US">
                <a:solidFill>
                  <a:schemeClr val="bg1"/>
                </a:solidFill>
                <a:latin typeface="Verdana"/>
                <a:ea typeface="Verdana"/>
              </a:rPr>
              <a:t>Arts</a:t>
            </a:r>
            <a:r>
              <a:rPr lang="en-US" sz="1800">
                <a:solidFill>
                  <a:schemeClr val="bg1"/>
                </a:solidFill>
                <a:latin typeface="Verdana"/>
                <a:ea typeface="Verdana"/>
              </a:rPr>
              <a:t> &amp; crafts</a:t>
            </a:r>
          </a:p>
          <a:p>
            <a:pPr marL="0" indent="0">
              <a:buNone/>
            </a:pPr>
            <a:r>
              <a:rPr lang="en-US" sz="1800" dirty="0">
                <a:solidFill>
                  <a:schemeClr val="bg1"/>
                </a:solidFill>
                <a:latin typeface="Verdana"/>
                <a:ea typeface="Verdana"/>
              </a:rPr>
              <a:t>• Cookery</a:t>
            </a:r>
            <a:endParaRPr lang="en-US" sz="1800">
              <a:solidFill>
                <a:schemeClr val="bg1"/>
              </a:solidFill>
              <a:latin typeface="Verdana"/>
              <a:ea typeface="Verdana"/>
            </a:endParaRPr>
          </a:p>
          <a:p>
            <a:pPr marL="0" indent="0">
              <a:buNone/>
            </a:pPr>
            <a:r>
              <a:rPr lang="en-US" sz="1800" dirty="0">
                <a:solidFill>
                  <a:schemeClr val="bg1"/>
                </a:solidFill>
                <a:latin typeface="Verdana"/>
                <a:ea typeface="Verdana"/>
              </a:rPr>
              <a:t>• Movies &amp; disco</a:t>
            </a:r>
            <a:endParaRPr lang="en-US" sz="1800">
              <a:solidFill>
                <a:schemeClr val="bg1"/>
              </a:solidFill>
              <a:latin typeface="Verdana"/>
              <a:ea typeface="Verdana"/>
            </a:endParaRPr>
          </a:p>
          <a:p>
            <a:pPr marL="0" indent="0">
              <a:buNone/>
            </a:pPr>
            <a:r>
              <a:rPr lang="en-US" sz="1800" dirty="0">
                <a:solidFill>
                  <a:schemeClr val="bg1"/>
                </a:solidFill>
                <a:latin typeface="Verdana"/>
                <a:ea typeface="Verdana"/>
              </a:rPr>
              <a:t>• Outdoor play</a:t>
            </a:r>
            <a:endParaRPr lang="en-US" sz="1800">
              <a:solidFill>
                <a:schemeClr val="bg1"/>
              </a:solidFill>
              <a:latin typeface="Verdana"/>
              <a:ea typeface="Verdana"/>
            </a:endParaRPr>
          </a:p>
          <a:p>
            <a:endParaRPr lang="en-US" dirty="0">
              <a:solidFill>
                <a:schemeClr val="bg1"/>
              </a:solidFill>
              <a:latin typeface="Verdana"/>
              <a:ea typeface="Verdana"/>
            </a:endParaRPr>
          </a:p>
          <a:p>
            <a:r>
              <a:rPr lang="en-US">
                <a:solidFill>
                  <a:schemeClr val="bg1"/>
                </a:solidFill>
                <a:latin typeface="Verdana"/>
                <a:ea typeface="Verdana"/>
              </a:rPr>
              <a:t>Places per day </a:t>
            </a:r>
            <a:r>
              <a:rPr lang="en-US" sz="1800">
                <a:solidFill>
                  <a:schemeClr val="bg1"/>
                </a:solidFill>
                <a:latin typeface="Verdana"/>
                <a:ea typeface="Verdana"/>
              </a:rPr>
              <a:t>: 24</a:t>
            </a:r>
          </a:p>
        </p:txBody>
      </p:sp>
      <p:sp>
        <p:nvSpPr>
          <p:cNvPr id="9" name="Text 7"/>
          <p:cNvSpPr/>
          <p:nvPr/>
        </p:nvSpPr>
        <p:spPr>
          <a:xfrm>
            <a:off x="210457" y="5103223"/>
            <a:ext cx="3759201" cy="1553027"/>
          </a:xfrm>
          <a:prstGeom prst="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 rtlCol="0" anchor="ctr"/>
          <a:lstStyle/>
          <a:p>
            <a:r>
              <a:rPr lang="en-US" sz="1200">
                <a:solidFill>
                  <a:schemeClr val="bg1"/>
                </a:solidFill>
                <a:latin typeface="Verdana"/>
                <a:ea typeface="Verdana"/>
              </a:rPr>
              <a:t>BOOKING FOR ALL CLUBS</a:t>
            </a:r>
            <a:endParaRPr lang="en-US" sz="1200">
              <a:solidFill>
                <a:schemeClr val="bg1"/>
              </a:solidFill>
              <a:latin typeface="Verdana"/>
              <a:ea typeface="Verdana"/>
              <a:cs typeface="Calibri"/>
            </a:endParaRPr>
          </a:p>
          <a:p>
            <a:endParaRPr lang="en-US" sz="1200" dirty="0">
              <a:solidFill>
                <a:schemeClr val="bg1"/>
              </a:solidFill>
              <a:latin typeface="Verdana"/>
              <a:ea typeface="Verdana"/>
            </a:endParaRPr>
          </a:p>
          <a:p>
            <a:r>
              <a:rPr lang="en-US" sz="1200">
                <a:solidFill>
                  <a:schemeClr val="bg1"/>
                </a:solidFill>
                <a:latin typeface="Verdana"/>
                <a:ea typeface="Verdana"/>
              </a:rPr>
              <a:t>Permanent bookings via MCAS – Complete a permanent place agreement</a:t>
            </a:r>
            <a:endParaRPr lang="en-US" sz="1200">
              <a:solidFill>
                <a:schemeClr val="bg1"/>
              </a:solidFill>
              <a:latin typeface="Verdana"/>
              <a:ea typeface="Verdana"/>
              <a:cs typeface="Calibri"/>
            </a:endParaRPr>
          </a:p>
          <a:p>
            <a:r>
              <a:rPr lang="en-US" sz="1200">
                <a:solidFill>
                  <a:schemeClr val="bg1"/>
                </a:solidFill>
                <a:latin typeface="Verdana"/>
                <a:ea typeface="Verdana"/>
              </a:rPr>
              <a:t>Ad hoc bookings email: info@hpslive.net</a:t>
            </a:r>
            <a:endParaRPr lang="en-US" sz="1200">
              <a:solidFill>
                <a:schemeClr val="bg1"/>
              </a:solidFill>
              <a:latin typeface="Verdana"/>
              <a:ea typeface="Verdana"/>
              <a:cs typeface="Calibri"/>
            </a:endParaRPr>
          </a:p>
          <a:p>
            <a:r>
              <a:rPr lang="en-US" sz="1200" b="1">
                <a:solidFill>
                  <a:schemeClr val="bg1"/>
                </a:solidFill>
                <a:latin typeface="Verdana"/>
                <a:ea typeface="Verdana"/>
              </a:rPr>
              <a:t>24hour</a:t>
            </a:r>
            <a:r>
              <a:rPr lang="en-US" sz="1200" b="1" dirty="0">
                <a:solidFill>
                  <a:schemeClr val="bg1"/>
                </a:solidFill>
                <a:latin typeface="Verdana"/>
                <a:ea typeface="Verdana"/>
              </a:rPr>
              <a:t> notice</a:t>
            </a:r>
            <a:r>
              <a:rPr lang="en-US" sz="1200" dirty="0">
                <a:solidFill>
                  <a:schemeClr val="bg1"/>
                </a:solidFill>
                <a:latin typeface="Verdana"/>
                <a:ea typeface="Verdana"/>
              </a:rPr>
              <a:t> required to book and</a:t>
            </a:r>
            <a:r>
              <a:rPr lang="en-US" sz="1400" dirty="0">
                <a:solidFill>
                  <a:schemeClr val="bg1"/>
                </a:solidFill>
                <a:latin typeface="Verdana"/>
                <a:ea typeface="Verdana"/>
              </a:rPr>
              <a:t> cance</a:t>
            </a:r>
            <a:r>
              <a:rPr lang="en-US" sz="1400" dirty="0">
                <a:solidFill>
                  <a:schemeClr val="bg1"/>
                </a:solidFill>
              </a:rPr>
              <a:t>l</a:t>
            </a:r>
            <a:endParaRPr lang="en-US" sz="1400" dirty="0">
              <a:solidFill>
                <a:schemeClr val="bg1"/>
              </a:solidFill>
              <a:ea typeface="Calibri"/>
              <a:cs typeface="Calibri"/>
            </a:endParaRPr>
          </a:p>
        </p:txBody>
      </p:sp>
      <p:sp>
        <p:nvSpPr>
          <p:cNvPr id="10" name="Text 8"/>
          <p:cNvSpPr/>
          <p:nvPr/>
        </p:nvSpPr>
        <p:spPr>
          <a:xfrm>
            <a:off x="4304936" y="5232400"/>
            <a:ext cx="3585029" cy="1479005"/>
          </a:xfrm>
          <a:prstGeom prst="rect">
            <a:avLst/>
          </a:prstGeom>
          <a:solidFill>
            <a:srgbClr val="00B050"/>
          </a:solidFill>
          <a:ln/>
        </p:spPr>
        <p:txBody>
          <a:bodyPr wrap="square" lIns="91440" tIns="45720" rIns="91440" bIns="4572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chemeClr val="bg1"/>
                </a:solidFill>
                <a:latin typeface="Verdana"/>
                <a:ea typeface="Verdana"/>
              </a:rPr>
              <a:t>PAYMENTS</a:t>
            </a:r>
            <a:endParaRPr lang="en-US" sz="1400">
              <a:solidFill>
                <a:schemeClr val="bg1"/>
              </a:solidFill>
              <a:latin typeface="Verdana"/>
              <a:ea typeface="Verdana"/>
            </a:endParaRPr>
          </a:p>
          <a:p>
            <a:pPr marL="0" indent="0">
              <a:buNone/>
            </a:pPr>
            <a:r>
              <a:rPr lang="en-US" sz="1400" dirty="0">
                <a:solidFill>
                  <a:schemeClr val="bg1"/>
                </a:solidFill>
                <a:latin typeface="Verdana"/>
                <a:ea typeface="Verdana"/>
              </a:rPr>
              <a:t>MCAS payments only</a:t>
            </a:r>
            <a:endParaRPr lang="en-US" sz="1400">
              <a:solidFill>
                <a:schemeClr val="bg1"/>
              </a:solidFill>
              <a:latin typeface="Verdana"/>
              <a:ea typeface="Verdana"/>
            </a:endParaRPr>
          </a:p>
          <a:p>
            <a:pPr marL="0" indent="0">
              <a:buNone/>
            </a:pPr>
            <a:r>
              <a:rPr lang="en-US" sz="1400" dirty="0">
                <a:solidFill>
                  <a:schemeClr val="bg1"/>
                </a:solidFill>
                <a:latin typeface="Verdana"/>
                <a:ea typeface="Verdana"/>
              </a:rPr>
              <a:t>Accounts must remain in credit</a:t>
            </a:r>
            <a:endParaRPr lang="en-US" sz="1400">
              <a:solidFill>
                <a:schemeClr val="bg1"/>
              </a:solidFill>
              <a:latin typeface="Verdana"/>
              <a:ea typeface="Verdana"/>
            </a:endParaRPr>
          </a:p>
          <a:p>
            <a:pPr marL="0" indent="0">
              <a:buNone/>
            </a:pPr>
            <a:r>
              <a:rPr lang="en-US" sz="1400" dirty="0">
                <a:solidFill>
                  <a:schemeClr val="bg1"/>
                </a:solidFill>
                <a:latin typeface="Verdana"/>
                <a:ea typeface="Verdana"/>
              </a:rPr>
              <a:t>Childcare vouchers accepted</a:t>
            </a:r>
            <a:endParaRPr lang="en-US" sz="1400">
              <a:solidFill>
                <a:schemeClr val="bg1"/>
              </a:solidFill>
              <a:latin typeface="Verdana"/>
              <a:ea typeface="Verdana"/>
            </a:endParaRPr>
          </a:p>
          <a:p>
            <a:pPr marL="0" indent="0">
              <a:buNone/>
            </a:pPr>
            <a:r>
              <a:rPr lang="en-US" sz="1400" dirty="0">
                <a:solidFill>
                  <a:schemeClr val="bg1"/>
                </a:solidFill>
                <a:latin typeface="Verdana"/>
                <a:ea typeface="Verdana"/>
              </a:rPr>
              <a:t>Sibling &amp; Pupil Premium discounts available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DEB8C89-18AF-D335-3F79-5D55BB60F23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62786" y="174851"/>
            <a:ext cx="1331686" cy="1174297"/>
          </a:xfrm>
          <a:prstGeom prst="rect">
            <a:avLst/>
          </a:prstGeom>
        </p:spPr>
      </p:pic>
      <p:pic>
        <p:nvPicPr>
          <p:cNvPr id="12" name="Picture 11" descr="A rabbit in a circle with text&#10;&#10;AI-generated content may be incorrect.">
            <a:extLst>
              <a:ext uri="{FF2B5EF4-FFF2-40B4-BE49-F238E27FC236}">
                <a16:creationId xmlns:a16="http://schemas.microsoft.com/office/drawing/2014/main" id="{DF5409A8-2528-AF33-C205-812C5935FBA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29013" y="182107"/>
            <a:ext cx="1317172" cy="1152526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1B3D948B-129A-834A-D130-E0DDEF5E53D7}"/>
              </a:ext>
            </a:extLst>
          </p:cNvPr>
          <p:cNvSpPr txBox="1"/>
          <p:nvPr/>
        </p:nvSpPr>
        <p:spPr>
          <a:xfrm>
            <a:off x="8243483" y="5856199"/>
            <a:ext cx="3374571" cy="92333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>
                <a:latin typeface="Verdana"/>
                <a:ea typeface="Verdana"/>
                <a:cs typeface="Calibri"/>
              </a:rPr>
              <a:t>FOR FULL DETAILS AND HELP WITH BOOKING EMAIL INFO@HPSLIVE.NET</a:t>
            </a:r>
          </a:p>
        </p:txBody>
      </p:sp>
    </p:spTree>
  </p:cSld>
  <p:clrMapOvr>
    <a:masterClrMapping/>
  </p:clrMapOvr>
  <p:extLst>
    <p:ext uri="{6950BFC3-D8DA-4A85-94F7-54DA5524770B}">
      <p188:commentRel xmlns:p188="http://schemas.microsoft.com/office/powerpoint/2018/8/main" r:id="rId3"/>
    </p:ext>
  </p:extLs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181</Words>
  <Application>Microsoft Office PowerPoint</Application>
  <PresentationFormat>Widescreen</PresentationFormat>
  <Paragraphs>53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Verdana</vt:lpstr>
      <vt:lpstr>Office Theme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Paula Burgess</dc:creator>
  <cp:lastModifiedBy>Paula Burgess</cp:lastModifiedBy>
  <cp:revision>175</cp:revision>
  <dcterms:created xsi:type="dcterms:W3CDTF">2026-07-21T10:16:38Z</dcterms:created>
  <dcterms:modified xsi:type="dcterms:W3CDTF">2026-07-21T10:48:21Z</dcterms:modified>
</cp:coreProperties>
</file>